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7" r:id="rId2"/>
    <p:sldId id="258" r:id="rId3"/>
    <p:sldId id="259" r:id="rId4"/>
    <p:sldId id="260" r:id="rId5"/>
    <p:sldId id="263" r:id="rId6"/>
    <p:sldId id="264" r:id="rId7"/>
    <p:sldId id="261"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660"/>
  </p:normalViewPr>
  <p:slideViewPr>
    <p:cSldViewPr>
      <p:cViewPr>
        <p:scale>
          <a:sx n="99" d="100"/>
          <a:sy n="99" d="100"/>
        </p:scale>
        <p:origin x="-736" y="1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9821B8-7DBD-7C4A-984E-17F6C2201258}" type="datetimeFigureOut">
              <a:rPr lang="nl-NL" smtClean="0"/>
              <a:t>09-04-16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F69BB2-5F7B-B14E-A2E1-7896293DC7BD}" type="slidenum">
              <a:rPr lang="nl-NL" smtClean="0"/>
              <a:t>‹nr.›</a:t>
            </a:fld>
            <a:endParaRPr lang="nl-NL"/>
          </a:p>
        </p:txBody>
      </p:sp>
    </p:spTree>
    <p:extLst>
      <p:ext uri="{BB962C8B-B14F-4D97-AF65-F5344CB8AC3E}">
        <p14:creationId xmlns:p14="http://schemas.microsoft.com/office/powerpoint/2010/main" val="39834123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Wat is ook al weer het verschil</a:t>
            </a:r>
            <a:r>
              <a:rPr lang="nl-NL" baseline="0" dirty="0" smtClean="0"/>
              <a:t> tussen commerci</a:t>
            </a:r>
            <a:r>
              <a:rPr lang="nl-NL" baseline="0" dirty="0" smtClean="0"/>
              <a:t>eel en niet-commercieel?</a:t>
            </a:r>
            <a:br>
              <a:rPr lang="nl-NL" baseline="0" dirty="0" smtClean="0"/>
            </a:br>
            <a:r>
              <a:rPr lang="nl-NL" baseline="0" dirty="0" smtClean="0"/>
              <a:t>Als bedrijven winst willen maken met de producten/diensten die ze maken of verkopen dan spreek je van commercieel (Heineken). </a:t>
            </a:r>
            <a:br>
              <a:rPr lang="nl-NL" baseline="0" dirty="0" smtClean="0"/>
            </a:br>
            <a:r>
              <a:rPr lang="nl-NL" baseline="0" dirty="0" smtClean="0"/>
              <a:t>Wanneer bedrijven of instellingen niet zijn bedoeld om winst te maken dan spreek je van niet-commercieel (Ziekenhuis). </a:t>
            </a:r>
            <a:endParaRPr lang="nl-NL" dirty="0"/>
          </a:p>
        </p:txBody>
      </p:sp>
      <p:sp>
        <p:nvSpPr>
          <p:cNvPr id="4" name="Tijdelijke aanduiding voor dianummer 3"/>
          <p:cNvSpPr>
            <a:spLocks noGrp="1"/>
          </p:cNvSpPr>
          <p:nvPr>
            <p:ph type="sldNum" sz="quarter" idx="10"/>
          </p:nvPr>
        </p:nvSpPr>
        <p:spPr/>
        <p:txBody>
          <a:bodyPr/>
          <a:lstStyle/>
          <a:p>
            <a:fld id="{E1F69BB2-5F7B-B14E-A2E1-7896293DC7BD}" type="slidenum">
              <a:rPr lang="nl-NL" smtClean="0"/>
              <a:t>1</a:t>
            </a:fld>
            <a:endParaRPr lang="nl-NL"/>
          </a:p>
        </p:txBody>
      </p:sp>
    </p:spTree>
    <p:extLst>
      <p:ext uri="{BB962C8B-B14F-4D97-AF65-F5344CB8AC3E}">
        <p14:creationId xmlns:p14="http://schemas.microsoft.com/office/powerpoint/2010/main" val="3038462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1F69BB2-5F7B-B14E-A2E1-7896293DC7BD}" type="slidenum">
              <a:rPr lang="nl-NL" smtClean="0"/>
              <a:t>4</a:t>
            </a:fld>
            <a:endParaRPr lang="nl-NL"/>
          </a:p>
        </p:txBody>
      </p:sp>
    </p:spTree>
    <p:extLst>
      <p:ext uri="{BB962C8B-B14F-4D97-AF65-F5344CB8AC3E}">
        <p14:creationId xmlns:p14="http://schemas.microsoft.com/office/powerpoint/2010/main" val="1681780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a:t>
            </a:r>
            <a:r>
              <a:rPr lang="nl-NL" baseline="0" dirty="0" smtClean="0"/>
              <a:t> juiste antwoord:</a:t>
            </a:r>
            <a:br>
              <a:rPr lang="nl-NL" baseline="0" dirty="0" smtClean="0"/>
            </a:br>
            <a:r>
              <a:rPr lang="nl-NL" baseline="0" dirty="0" smtClean="0"/>
              <a:t>Er zijn in Nederland in totaal 7,9 miljoen banen. </a:t>
            </a:r>
            <a:br>
              <a:rPr lang="nl-NL" baseline="0" dirty="0" smtClean="0"/>
            </a:br>
            <a:r>
              <a:rPr lang="nl-NL" baseline="0" dirty="0" smtClean="0"/>
              <a:t>Je wilt graag weten hoeveel procent van die 7,9 miljoen banen bestaat uit banen in de primaire sector. </a:t>
            </a:r>
            <a:br>
              <a:rPr lang="nl-NL" baseline="0" dirty="0" smtClean="0"/>
            </a:br>
            <a:r>
              <a:rPr lang="nl-NL" baseline="0" dirty="0" smtClean="0"/>
              <a:t/>
            </a:r>
            <a:br>
              <a:rPr lang="nl-NL" baseline="0" dirty="0" smtClean="0"/>
            </a:br>
            <a:r>
              <a:rPr lang="nl-NL" baseline="0" dirty="0" smtClean="0"/>
              <a:t>Stap 1. Lees de grafiek </a:t>
            </a:r>
            <a:r>
              <a:rPr lang="nl-NL" baseline="0" dirty="0" smtClean="0">
                <a:sym typeface="Wingdings"/>
              </a:rPr>
              <a:t> Er zijn 158.000 banen in de primaire sector. </a:t>
            </a:r>
            <a:br>
              <a:rPr lang="nl-NL" baseline="0" dirty="0" smtClean="0">
                <a:sym typeface="Wingdings"/>
              </a:rPr>
            </a:br>
            <a:r>
              <a:rPr lang="nl-NL" baseline="0" dirty="0" smtClean="0">
                <a:sym typeface="Wingdings"/>
              </a:rPr>
              <a:t>Stap 2. Er zijn in totaal 7.900.000 banen in </a:t>
            </a:r>
            <a:r>
              <a:rPr lang="nl-NL" baseline="0" dirty="0" err="1" smtClean="0">
                <a:sym typeface="Wingdings"/>
              </a:rPr>
              <a:t>nederland</a:t>
            </a:r>
            <a:r>
              <a:rPr lang="nl-NL" baseline="0" dirty="0" smtClean="0">
                <a:sym typeface="Wingdings"/>
              </a:rPr>
              <a:t>.</a:t>
            </a:r>
            <a:br>
              <a:rPr lang="nl-NL" baseline="0" dirty="0" smtClean="0">
                <a:sym typeface="Wingdings"/>
              </a:rPr>
            </a:br>
            <a:r>
              <a:rPr lang="nl-NL" baseline="0" dirty="0" smtClean="0">
                <a:sym typeface="Wingdings"/>
              </a:rPr>
              <a:t>Stap 3. (158000 / 7900000) x 100 </a:t>
            </a:r>
            <a:br>
              <a:rPr lang="nl-NL" baseline="0" dirty="0" smtClean="0">
                <a:sym typeface="Wingdings"/>
              </a:rPr>
            </a:br>
            <a:r>
              <a:rPr lang="nl-NL" baseline="0" dirty="0" smtClean="0">
                <a:sym typeface="Wingdings"/>
              </a:rPr>
              <a:t>Stap 5. Het antwoord is: 2 %</a:t>
            </a:r>
            <a:endParaRPr lang="nl-NL" baseline="0" dirty="0" smtClean="0"/>
          </a:p>
        </p:txBody>
      </p:sp>
      <p:sp>
        <p:nvSpPr>
          <p:cNvPr id="4" name="Tijdelijke aanduiding voor dianummer 3"/>
          <p:cNvSpPr>
            <a:spLocks noGrp="1"/>
          </p:cNvSpPr>
          <p:nvPr>
            <p:ph type="sldNum" sz="quarter" idx="10"/>
          </p:nvPr>
        </p:nvSpPr>
        <p:spPr/>
        <p:txBody>
          <a:bodyPr/>
          <a:lstStyle/>
          <a:p>
            <a:fld id="{E1F69BB2-5F7B-B14E-A2E1-7896293DC7BD}" type="slidenum">
              <a:rPr lang="nl-NL" smtClean="0"/>
              <a:t>6</a:t>
            </a:fld>
            <a:endParaRPr lang="nl-NL"/>
          </a:p>
        </p:txBody>
      </p:sp>
    </p:spTree>
    <p:extLst>
      <p:ext uri="{BB962C8B-B14F-4D97-AF65-F5344CB8AC3E}">
        <p14:creationId xmlns:p14="http://schemas.microsoft.com/office/powerpoint/2010/main" val="27260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82022BA-898B-4CDC-8CFE-98E22046AC6F}" type="datetimeFigureOut">
              <a:rPr lang="nl-NL" smtClean="0"/>
              <a:t>09-04-16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82022BA-898B-4CDC-8CFE-98E22046AC6F}" type="datetimeFigureOut">
              <a:rPr lang="nl-NL" smtClean="0"/>
              <a:t>09-04-16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82022BA-898B-4CDC-8CFE-98E22046AC6F}" type="datetimeFigureOut">
              <a:rPr lang="nl-NL" smtClean="0"/>
              <a:t>09-04-16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82022BA-898B-4CDC-8CFE-98E22046AC6F}" type="datetimeFigureOut">
              <a:rPr lang="nl-NL" smtClean="0"/>
              <a:t>09-04-16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82022BA-898B-4CDC-8CFE-98E22046AC6F}" type="datetimeFigureOut">
              <a:rPr lang="nl-NL" smtClean="0"/>
              <a:t>09-04-16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82022BA-898B-4CDC-8CFE-98E22046AC6F}" type="datetimeFigureOut">
              <a:rPr lang="nl-NL" smtClean="0"/>
              <a:t>09-04-16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6FEBFF8-5102-4EE7-94B4-D85C003AE6E6}"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2022BA-898B-4CDC-8CFE-98E22046AC6F}" type="datetimeFigureOut">
              <a:rPr lang="nl-NL" smtClean="0"/>
              <a:t>09-04-16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FEBFF8-5102-4EE7-94B4-D85C003AE6E6}"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600" dirty="0" smtClean="0"/>
              <a:t>Paragraaf 1. Studie en beroep</a:t>
            </a:r>
            <a:endParaRPr lang="nl-NL" sz="3600" dirty="0"/>
          </a:p>
        </p:txBody>
      </p:sp>
      <p:sp>
        <p:nvSpPr>
          <p:cNvPr id="3" name="Tijdelijke aanduiding voor inhoud 2"/>
          <p:cNvSpPr>
            <a:spLocks noGrp="1"/>
          </p:cNvSpPr>
          <p:nvPr>
            <p:ph idx="1"/>
          </p:nvPr>
        </p:nvSpPr>
        <p:spPr>
          <a:xfrm>
            <a:off x="467544" y="1268760"/>
            <a:ext cx="8229600" cy="4997152"/>
          </a:xfrm>
        </p:spPr>
        <p:txBody>
          <a:bodyPr>
            <a:normAutofit fontScale="85000" lnSpcReduction="20000"/>
          </a:bodyPr>
          <a:lstStyle/>
          <a:p>
            <a:pPr marL="0" indent="0">
              <a:buNone/>
            </a:pPr>
            <a:r>
              <a:rPr lang="nl-NL" sz="2000" dirty="0" smtClean="0"/>
              <a:t>Hoofdstuk 6 gaat over werken. De overheid wil graag dat iedere Nederlander zo snel mogelijk aan het werk gaat.. </a:t>
            </a:r>
          </a:p>
          <a:p>
            <a:pPr marL="0" indent="0">
              <a:buNone/>
            </a:pPr>
            <a:r>
              <a:rPr lang="nl-NL" sz="2000" dirty="0" smtClean="0"/>
              <a:t/>
            </a:r>
            <a:br>
              <a:rPr lang="nl-NL" sz="2000" dirty="0" smtClean="0"/>
            </a:br>
            <a:r>
              <a:rPr lang="nl-NL" sz="2000" dirty="0" smtClean="0"/>
              <a:t>Het werk dat wordt gedaan kan je verdelen over </a:t>
            </a:r>
            <a:r>
              <a:rPr lang="nl-NL" sz="2000" b="1" u="sng" dirty="0" smtClean="0"/>
              <a:t>4 sectoren:</a:t>
            </a:r>
            <a:br>
              <a:rPr lang="nl-NL" sz="2000" b="1" u="sng" dirty="0" smtClean="0"/>
            </a:br>
            <a:r>
              <a:rPr lang="nl-NL" sz="2000" b="1" u="sng" dirty="0" smtClean="0"/>
              <a:t/>
            </a:r>
            <a:br>
              <a:rPr lang="nl-NL" sz="2000" b="1" u="sng" dirty="0" smtClean="0"/>
            </a:br>
            <a:r>
              <a:rPr lang="nl-NL" sz="2000" b="1" u="sng" dirty="0" smtClean="0"/>
              <a:t>1. </a:t>
            </a:r>
            <a:r>
              <a:rPr lang="nl-NL" sz="2000" dirty="0" smtClean="0"/>
              <a:t>Primaire sector</a:t>
            </a:r>
          </a:p>
          <a:p>
            <a:pPr marL="0" indent="0">
              <a:buNone/>
            </a:pPr>
            <a:r>
              <a:rPr lang="nl-NL" sz="2000" dirty="0" smtClean="0"/>
              <a:t>- Landbouw, visserij en mijnbouw</a:t>
            </a:r>
            <a:br>
              <a:rPr lang="nl-NL" sz="2000" dirty="0" smtClean="0"/>
            </a:br>
            <a:r>
              <a:rPr lang="nl-NL" sz="2000" dirty="0" smtClean="0"/>
              <a:t>- Bedrijven die grondstoffen en voedsel produceren. </a:t>
            </a:r>
            <a:br>
              <a:rPr lang="nl-NL" sz="2000" dirty="0" smtClean="0"/>
            </a:br>
            <a:endParaRPr lang="nl-NL" sz="2000" dirty="0" smtClean="0"/>
          </a:p>
          <a:p>
            <a:pPr marL="0" indent="0">
              <a:buNone/>
            </a:pPr>
            <a:r>
              <a:rPr lang="nl-NL" sz="2000" b="1" u="sng" dirty="0" smtClean="0"/>
              <a:t>2. </a:t>
            </a:r>
            <a:r>
              <a:rPr lang="nl-NL" sz="2000" dirty="0" smtClean="0"/>
              <a:t>Secundaire sector</a:t>
            </a:r>
            <a:br>
              <a:rPr lang="nl-NL" sz="2000" dirty="0" smtClean="0"/>
            </a:br>
            <a:r>
              <a:rPr lang="nl-NL" sz="2000" dirty="0" smtClean="0"/>
              <a:t>- Industrie, bouw en energie</a:t>
            </a:r>
          </a:p>
          <a:p>
            <a:pPr marL="0" indent="0">
              <a:buNone/>
            </a:pPr>
            <a:r>
              <a:rPr lang="nl-NL" sz="2000" dirty="0" smtClean="0"/>
              <a:t>- Bedrijven die grondstoffen verwerken tot een eindproduct. </a:t>
            </a:r>
            <a:br>
              <a:rPr lang="nl-NL" sz="2000" dirty="0" smtClean="0"/>
            </a:br>
            <a:endParaRPr lang="nl-NL" sz="2000" dirty="0" smtClean="0"/>
          </a:p>
          <a:p>
            <a:pPr marL="0" indent="0">
              <a:buNone/>
            </a:pPr>
            <a:r>
              <a:rPr lang="nl-NL" sz="2000" b="1" u="sng" dirty="0" smtClean="0"/>
              <a:t>3. </a:t>
            </a:r>
            <a:r>
              <a:rPr lang="nl-NL" sz="2000" dirty="0" smtClean="0"/>
              <a:t>Tertiaire sector</a:t>
            </a:r>
            <a:br>
              <a:rPr lang="nl-NL" sz="2000" dirty="0" smtClean="0"/>
            </a:br>
            <a:r>
              <a:rPr lang="nl-NL" sz="2000" dirty="0" smtClean="0"/>
              <a:t>- Commerci</a:t>
            </a:r>
            <a:r>
              <a:rPr lang="nl-NL" sz="2000" dirty="0" smtClean="0"/>
              <a:t>ële dienstverlening</a:t>
            </a:r>
            <a:endParaRPr lang="nl-NL" sz="2000" dirty="0" smtClean="0"/>
          </a:p>
          <a:p>
            <a:pPr marL="0" indent="0">
              <a:buNone/>
            </a:pPr>
            <a:r>
              <a:rPr lang="nl-NL" sz="2000" dirty="0" smtClean="0"/>
              <a:t>- Bedrijven die diensten verlenen om daarmee winst te maken. </a:t>
            </a:r>
            <a:br>
              <a:rPr lang="nl-NL" sz="2000" dirty="0" smtClean="0"/>
            </a:br>
            <a:endParaRPr lang="nl-NL" sz="2000" dirty="0" smtClean="0"/>
          </a:p>
          <a:p>
            <a:pPr marL="0" indent="0">
              <a:buNone/>
            </a:pPr>
            <a:r>
              <a:rPr lang="nl-NL" sz="2000" b="1" u="sng" dirty="0" smtClean="0"/>
              <a:t>4. </a:t>
            </a:r>
            <a:r>
              <a:rPr lang="nl-NL" sz="2000" dirty="0" err="1" smtClean="0"/>
              <a:t>Kwartiaire</a:t>
            </a:r>
            <a:r>
              <a:rPr lang="nl-NL" sz="2000" dirty="0" smtClean="0"/>
              <a:t> sector</a:t>
            </a:r>
          </a:p>
          <a:p>
            <a:pPr marL="0" indent="0">
              <a:buNone/>
            </a:pPr>
            <a:r>
              <a:rPr lang="nl-NL" sz="2000" dirty="0" smtClean="0"/>
              <a:t>- Niet-commerci</a:t>
            </a:r>
            <a:r>
              <a:rPr lang="nl-NL" sz="2000" dirty="0" smtClean="0"/>
              <a:t>ële dienstverlening</a:t>
            </a:r>
            <a:endParaRPr lang="nl-NL" sz="2000" dirty="0" smtClean="0"/>
          </a:p>
          <a:p>
            <a:pPr marL="0" indent="0">
              <a:buNone/>
            </a:pPr>
            <a:r>
              <a:rPr lang="nl-NL" sz="2000" dirty="0" smtClean="0"/>
              <a:t>- Instellingen die diensten verlenen zonder het doel winst te maken. </a:t>
            </a:r>
          </a:p>
          <a:p>
            <a:pPr marL="0" indent="0">
              <a:buNone/>
            </a:pPr>
            <a:endParaRPr lang="nl-NL" sz="2000" b="1" u="sng" dirty="0" smtClean="0"/>
          </a:p>
        </p:txBody>
      </p:sp>
    </p:spTree>
    <p:extLst>
      <p:ext uri="{BB962C8B-B14F-4D97-AF65-F5344CB8AC3E}">
        <p14:creationId xmlns:p14="http://schemas.microsoft.com/office/powerpoint/2010/main" val="109746248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90066"/>
          </a:xfrm>
        </p:spPr>
        <p:txBody>
          <a:bodyPr>
            <a:normAutofit fontScale="90000"/>
          </a:bodyPr>
          <a:lstStyle/>
          <a:p>
            <a:r>
              <a:rPr lang="nl-NL" sz="3600" dirty="0" smtClean="0"/>
              <a:t>Paragraaf 1. Studie en beroep </a:t>
            </a:r>
            <a:endParaRPr lang="nl-NL" sz="3600" dirty="0"/>
          </a:p>
        </p:txBody>
      </p:sp>
      <p:sp>
        <p:nvSpPr>
          <p:cNvPr id="3" name="Tijdelijke aanduiding voor inhoud 2"/>
          <p:cNvSpPr>
            <a:spLocks noGrp="1"/>
          </p:cNvSpPr>
          <p:nvPr>
            <p:ph idx="1"/>
          </p:nvPr>
        </p:nvSpPr>
        <p:spPr>
          <a:xfrm>
            <a:off x="467544" y="1268760"/>
            <a:ext cx="8229600" cy="4997152"/>
          </a:xfrm>
        </p:spPr>
        <p:txBody>
          <a:bodyPr>
            <a:normAutofit/>
          </a:bodyPr>
          <a:lstStyle/>
          <a:p>
            <a:pPr marL="0" indent="0">
              <a:buNone/>
            </a:pPr>
            <a:r>
              <a:rPr lang="nl-NL" sz="2000" b="1" u="sng" dirty="0" smtClean="0"/>
              <a:t>1. </a:t>
            </a:r>
            <a:r>
              <a:rPr lang="nl-NL" sz="2000" dirty="0" smtClean="0"/>
              <a:t>Primaire sector</a:t>
            </a:r>
            <a:r>
              <a:rPr lang="nl-NL" sz="2000" dirty="0"/>
              <a:t> </a:t>
            </a:r>
            <a:r>
              <a:rPr lang="nl-NL" sz="2000" dirty="0" smtClean="0"/>
              <a:t>                                    </a:t>
            </a:r>
            <a:r>
              <a:rPr lang="nl-NL" sz="2000" b="1" u="sng" dirty="0" smtClean="0"/>
              <a:t>2. </a:t>
            </a:r>
            <a:r>
              <a:rPr lang="nl-NL" sz="2000" dirty="0" smtClean="0"/>
              <a:t>Secundaire sector</a:t>
            </a:r>
            <a:br>
              <a:rPr lang="nl-NL" sz="2000" dirty="0" smtClean="0"/>
            </a:br>
            <a:endParaRPr lang="nl-NL" sz="2000" dirty="0" smtClean="0"/>
          </a:p>
          <a:p>
            <a:pPr marL="0" indent="0">
              <a:buNone/>
            </a:pPr>
            <a:r>
              <a:rPr lang="nl-NL" sz="2000" dirty="0" smtClean="0"/>
              <a:t/>
            </a:r>
            <a:br>
              <a:rPr lang="nl-NL" sz="2000" dirty="0" smtClean="0"/>
            </a:br>
            <a:r>
              <a:rPr lang="nl-NL" sz="2000" dirty="0" smtClean="0"/>
              <a:t>                                   Landbouw</a:t>
            </a:r>
          </a:p>
          <a:p>
            <a:pPr marL="0" indent="0">
              <a:buNone/>
            </a:pPr>
            <a:endParaRPr lang="nl-NL" sz="2000" b="1" u="sng" dirty="0" smtClean="0"/>
          </a:p>
          <a:p>
            <a:pPr marL="0" indent="0">
              <a:buNone/>
            </a:pPr>
            <a:endParaRPr lang="nl-NL" sz="2000" b="1" u="sng" dirty="0"/>
          </a:p>
          <a:p>
            <a:pPr marL="0" indent="0">
              <a:buNone/>
            </a:pPr>
            <a:r>
              <a:rPr lang="nl-NL" sz="2000" b="1" u="sng" dirty="0" smtClean="0"/>
              <a:t>3. </a:t>
            </a:r>
            <a:r>
              <a:rPr lang="nl-NL" sz="2000" dirty="0" smtClean="0"/>
              <a:t>Tertiaire sector</a:t>
            </a:r>
            <a:r>
              <a:rPr lang="nl-NL" sz="2000" dirty="0"/>
              <a:t> </a:t>
            </a:r>
            <a:r>
              <a:rPr lang="nl-NL" sz="2000" dirty="0" smtClean="0"/>
              <a:t>		     </a:t>
            </a:r>
            <a:r>
              <a:rPr lang="nl-NL" sz="2000" b="1" u="sng" dirty="0" smtClean="0"/>
              <a:t>4. </a:t>
            </a:r>
            <a:r>
              <a:rPr lang="nl-NL" sz="2000" dirty="0" err="1" smtClean="0"/>
              <a:t>Kwartiaire</a:t>
            </a:r>
            <a:r>
              <a:rPr lang="nl-NL" sz="2000" dirty="0" smtClean="0"/>
              <a:t> sector</a:t>
            </a:r>
          </a:p>
          <a:p>
            <a:pPr marL="0" indent="0">
              <a:buNone/>
            </a:pPr>
            <a:endParaRPr lang="nl-NL" sz="2400" dirty="0" smtClean="0"/>
          </a:p>
        </p:txBody>
      </p:sp>
      <p:pic>
        <p:nvPicPr>
          <p:cNvPr id="5" name="Afbeelding 4"/>
          <p:cNvPicPr>
            <a:picLocks noChangeAspect="1"/>
          </p:cNvPicPr>
          <p:nvPr/>
        </p:nvPicPr>
        <p:blipFill>
          <a:blip r:embed="rId2"/>
          <a:stretch>
            <a:fillRect/>
          </a:stretch>
        </p:blipFill>
        <p:spPr>
          <a:xfrm>
            <a:off x="4499992" y="3861048"/>
            <a:ext cx="1773560" cy="1330170"/>
          </a:xfrm>
          <a:prstGeom prst="rect">
            <a:avLst/>
          </a:prstGeom>
        </p:spPr>
      </p:pic>
      <p:sp>
        <p:nvSpPr>
          <p:cNvPr id="6" name="Tekstvak 5"/>
          <p:cNvSpPr txBox="1"/>
          <p:nvPr/>
        </p:nvSpPr>
        <p:spPr>
          <a:xfrm>
            <a:off x="6876256" y="4365104"/>
            <a:ext cx="1138878" cy="369332"/>
          </a:xfrm>
          <a:prstGeom prst="rect">
            <a:avLst/>
          </a:prstGeom>
          <a:noFill/>
        </p:spPr>
        <p:txBody>
          <a:bodyPr wrap="none" rtlCol="0">
            <a:spAutoFit/>
          </a:bodyPr>
          <a:lstStyle/>
          <a:p>
            <a:r>
              <a:rPr lang="nl-NL" dirty="0" smtClean="0"/>
              <a:t>Onderwijs</a:t>
            </a:r>
          </a:p>
        </p:txBody>
      </p:sp>
      <p:pic>
        <p:nvPicPr>
          <p:cNvPr id="7" name="Afbeelding 6"/>
          <p:cNvPicPr>
            <a:picLocks noChangeAspect="1"/>
          </p:cNvPicPr>
          <p:nvPr/>
        </p:nvPicPr>
        <p:blipFill>
          <a:blip r:embed="rId3"/>
          <a:stretch>
            <a:fillRect/>
          </a:stretch>
        </p:blipFill>
        <p:spPr>
          <a:xfrm>
            <a:off x="4499992" y="5301208"/>
            <a:ext cx="2133600" cy="1409700"/>
          </a:xfrm>
          <a:prstGeom prst="rect">
            <a:avLst/>
          </a:prstGeom>
        </p:spPr>
      </p:pic>
      <p:sp>
        <p:nvSpPr>
          <p:cNvPr id="8" name="Tekstvak 7"/>
          <p:cNvSpPr txBox="1"/>
          <p:nvPr/>
        </p:nvSpPr>
        <p:spPr>
          <a:xfrm>
            <a:off x="7164288" y="5877272"/>
            <a:ext cx="775047" cy="369332"/>
          </a:xfrm>
          <a:prstGeom prst="rect">
            <a:avLst/>
          </a:prstGeom>
          <a:noFill/>
        </p:spPr>
        <p:txBody>
          <a:bodyPr wrap="none" rtlCol="0">
            <a:spAutoFit/>
          </a:bodyPr>
          <a:lstStyle/>
          <a:p>
            <a:r>
              <a:rPr lang="nl-NL" dirty="0" smtClean="0"/>
              <a:t>Politie</a:t>
            </a:r>
          </a:p>
        </p:txBody>
      </p:sp>
      <p:pic>
        <p:nvPicPr>
          <p:cNvPr id="9" name="Afbeelding 8"/>
          <p:cNvPicPr>
            <a:picLocks noChangeAspect="1"/>
          </p:cNvPicPr>
          <p:nvPr/>
        </p:nvPicPr>
        <p:blipFill>
          <a:blip r:embed="rId4"/>
          <a:stretch>
            <a:fillRect/>
          </a:stretch>
        </p:blipFill>
        <p:spPr>
          <a:xfrm>
            <a:off x="539552" y="3789040"/>
            <a:ext cx="1653547" cy="1240160"/>
          </a:xfrm>
          <a:prstGeom prst="rect">
            <a:avLst/>
          </a:prstGeom>
        </p:spPr>
      </p:pic>
      <p:sp>
        <p:nvSpPr>
          <p:cNvPr id="10" name="Tekstvak 9"/>
          <p:cNvSpPr txBox="1"/>
          <p:nvPr/>
        </p:nvSpPr>
        <p:spPr>
          <a:xfrm>
            <a:off x="2555776" y="4149080"/>
            <a:ext cx="853719" cy="369332"/>
          </a:xfrm>
          <a:prstGeom prst="rect">
            <a:avLst/>
          </a:prstGeom>
          <a:noFill/>
        </p:spPr>
        <p:txBody>
          <a:bodyPr wrap="none" rtlCol="0">
            <a:spAutoFit/>
          </a:bodyPr>
          <a:lstStyle/>
          <a:p>
            <a:r>
              <a:rPr lang="nl-NL" dirty="0" smtClean="0"/>
              <a:t>Horeca</a:t>
            </a:r>
            <a:endParaRPr lang="nl-NL" dirty="0"/>
          </a:p>
        </p:txBody>
      </p:sp>
      <p:pic>
        <p:nvPicPr>
          <p:cNvPr id="11" name="Afbeelding 10"/>
          <p:cNvPicPr>
            <a:picLocks noChangeAspect="1"/>
          </p:cNvPicPr>
          <p:nvPr/>
        </p:nvPicPr>
        <p:blipFill>
          <a:blip r:embed="rId5"/>
          <a:stretch>
            <a:fillRect/>
          </a:stretch>
        </p:blipFill>
        <p:spPr>
          <a:xfrm>
            <a:off x="467544" y="5229200"/>
            <a:ext cx="1749557" cy="1312168"/>
          </a:xfrm>
          <a:prstGeom prst="rect">
            <a:avLst/>
          </a:prstGeom>
        </p:spPr>
      </p:pic>
      <p:sp>
        <p:nvSpPr>
          <p:cNvPr id="12" name="Tekstvak 11"/>
          <p:cNvSpPr txBox="1"/>
          <p:nvPr/>
        </p:nvSpPr>
        <p:spPr>
          <a:xfrm>
            <a:off x="2483768" y="5661248"/>
            <a:ext cx="1723549" cy="369332"/>
          </a:xfrm>
          <a:prstGeom prst="rect">
            <a:avLst/>
          </a:prstGeom>
          <a:noFill/>
        </p:spPr>
        <p:txBody>
          <a:bodyPr wrap="none" rtlCol="0">
            <a:spAutoFit/>
          </a:bodyPr>
          <a:lstStyle/>
          <a:p>
            <a:r>
              <a:rPr lang="nl-NL" dirty="0" smtClean="0"/>
              <a:t>Transportbedrijf</a:t>
            </a:r>
            <a:endParaRPr lang="nl-NL" dirty="0"/>
          </a:p>
        </p:txBody>
      </p:sp>
      <p:pic>
        <p:nvPicPr>
          <p:cNvPr id="14" name="Afbeelding 13"/>
          <p:cNvPicPr>
            <a:picLocks noChangeAspect="1"/>
          </p:cNvPicPr>
          <p:nvPr/>
        </p:nvPicPr>
        <p:blipFill>
          <a:blip r:embed="rId6"/>
          <a:stretch>
            <a:fillRect/>
          </a:stretch>
        </p:blipFill>
        <p:spPr>
          <a:xfrm>
            <a:off x="467544" y="1844824"/>
            <a:ext cx="1731144" cy="1298358"/>
          </a:xfrm>
          <a:prstGeom prst="rect">
            <a:avLst/>
          </a:prstGeom>
        </p:spPr>
      </p:pic>
      <p:pic>
        <p:nvPicPr>
          <p:cNvPr id="16" name="Afbeelding 15"/>
          <p:cNvPicPr>
            <a:picLocks noChangeAspect="1"/>
          </p:cNvPicPr>
          <p:nvPr/>
        </p:nvPicPr>
        <p:blipFill>
          <a:blip r:embed="rId7"/>
          <a:stretch>
            <a:fillRect/>
          </a:stretch>
        </p:blipFill>
        <p:spPr>
          <a:xfrm>
            <a:off x="4499992" y="1844824"/>
            <a:ext cx="1659136" cy="1244352"/>
          </a:xfrm>
          <a:prstGeom prst="rect">
            <a:avLst/>
          </a:prstGeom>
        </p:spPr>
      </p:pic>
      <p:sp>
        <p:nvSpPr>
          <p:cNvPr id="17" name="Tekstvak 16"/>
          <p:cNvSpPr txBox="1"/>
          <p:nvPr/>
        </p:nvSpPr>
        <p:spPr>
          <a:xfrm>
            <a:off x="6588224" y="2276872"/>
            <a:ext cx="1471827" cy="369332"/>
          </a:xfrm>
          <a:prstGeom prst="rect">
            <a:avLst/>
          </a:prstGeom>
          <a:noFill/>
        </p:spPr>
        <p:txBody>
          <a:bodyPr wrap="none" rtlCol="0">
            <a:spAutoFit/>
          </a:bodyPr>
          <a:lstStyle/>
          <a:p>
            <a:r>
              <a:rPr lang="nl-NL" dirty="0" smtClean="0"/>
              <a:t>Bierbrouwerij</a:t>
            </a:r>
            <a:endParaRPr lang="nl-NL" dirty="0"/>
          </a:p>
        </p:txBody>
      </p:sp>
      <p:sp>
        <p:nvSpPr>
          <p:cNvPr id="18" name="Tekstvak 17"/>
          <p:cNvSpPr txBox="1"/>
          <p:nvPr/>
        </p:nvSpPr>
        <p:spPr>
          <a:xfrm>
            <a:off x="539552" y="836712"/>
            <a:ext cx="2109772" cy="369332"/>
          </a:xfrm>
          <a:prstGeom prst="rect">
            <a:avLst/>
          </a:prstGeom>
          <a:noFill/>
        </p:spPr>
        <p:txBody>
          <a:bodyPr wrap="none" rtlCol="0">
            <a:spAutoFit/>
          </a:bodyPr>
          <a:lstStyle/>
          <a:p>
            <a:r>
              <a:rPr lang="nl-NL" dirty="0" smtClean="0"/>
              <a:t>Enkele voorbeelden:</a:t>
            </a:r>
            <a:endParaRPr lang="nl-NL" dirty="0"/>
          </a:p>
        </p:txBody>
      </p:sp>
    </p:spTree>
    <p:extLst>
      <p:ext uri="{BB962C8B-B14F-4D97-AF65-F5344CB8AC3E}">
        <p14:creationId xmlns:p14="http://schemas.microsoft.com/office/powerpoint/2010/main" val="38457520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Paragraaf 1. Studie en beroep</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2000" dirty="0" smtClean="0"/>
              <a:t>Oefenopgave.  Bij welke sector horen de onderstaande beroepen / bedrijven?</a:t>
            </a:r>
          </a:p>
          <a:p>
            <a:pPr marL="0" indent="0">
              <a:buNone/>
            </a:pPr>
            <a:endParaRPr lang="nl-NL" sz="2000" dirty="0"/>
          </a:p>
          <a:p>
            <a:pPr marL="0" indent="0">
              <a:buNone/>
            </a:pPr>
            <a:r>
              <a:rPr lang="nl-NL" sz="2000" dirty="0" smtClean="0"/>
              <a:t>A Visser</a:t>
            </a:r>
          </a:p>
          <a:p>
            <a:pPr marL="0" indent="0">
              <a:buNone/>
            </a:pPr>
            <a:r>
              <a:rPr lang="nl-NL" sz="2000" dirty="0" smtClean="0"/>
              <a:t>B Autofabriek</a:t>
            </a:r>
          </a:p>
          <a:p>
            <a:pPr marL="0" indent="0">
              <a:buNone/>
            </a:pPr>
            <a:r>
              <a:rPr lang="nl-NL" sz="2000" dirty="0" smtClean="0"/>
              <a:t>C Goudsmid</a:t>
            </a:r>
          </a:p>
          <a:p>
            <a:pPr marL="0" indent="0">
              <a:buNone/>
            </a:pPr>
            <a:r>
              <a:rPr lang="nl-NL" sz="2000" dirty="0" smtClean="0"/>
              <a:t>D Kapper</a:t>
            </a:r>
          </a:p>
          <a:p>
            <a:pPr marL="0" indent="0">
              <a:buNone/>
            </a:pPr>
            <a:r>
              <a:rPr lang="nl-NL" sz="2000" dirty="0" smtClean="0"/>
              <a:t>E Bibliotheek</a:t>
            </a:r>
          </a:p>
          <a:p>
            <a:pPr marL="0" indent="0">
              <a:buNone/>
            </a:pPr>
            <a:r>
              <a:rPr lang="nl-NL" sz="2000" dirty="0" smtClean="0"/>
              <a:t>F Theater</a:t>
            </a:r>
          </a:p>
          <a:p>
            <a:pPr marL="0" indent="0">
              <a:buNone/>
            </a:pPr>
            <a:r>
              <a:rPr lang="nl-NL" sz="2000" dirty="0" smtClean="0"/>
              <a:t>G Koekjesfabriek</a:t>
            </a:r>
          </a:p>
          <a:p>
            <a:pPr marL="0" indent="0">
              <a:buNone/>
            </a:pPr>
            <a:r>
              <a:rPr lang="nl-NL" sz="2000" dirty="0" smtClean="0"/>
              <a:t>H Agent</a:t>
            </a:r>
          </a:p>
        </p:txBody>
      </p:sp>
      <p:sp>
        <p:nvSpPr>
          <p:cNvPr id="4" name="Tekstvak 3"/>
          <p:cNvSpPr txBox="1"/>
          <p:nvPr/>
        </p:nvSpPr>
        <p:spPr>
          <a:xfrm>
            <a:off x="2699792" y="2348880"/>
            <a:ext cx="2454518" cy="2862322"/>
          </a:xfrm>
          <a:prstGeom prst="rect">
            <a:avLst/>
          </a:prstGeom>
          <a:noFill/>
        </p:spPr>
        <p:txBody>
          <a:bodyPr wrap="none" rtlCol="0">
            <a:spAutoFit/>
          </a:bodyPr>
          <a:lstStyle/>
          <a:p>
            <a:r>
              <a:rPr lang="nl-NL" sz="2000" dirty="0" smtClean="0"/>
              <a:t>A = Primaire sector</a:t>
            </a:r>
          </a:p>
          <a:p>
            <a:r>
              <a:rPr lang="nl-NL" sz="2000" dirty="0" smtClean="0"/>
              <a:t>B = Secundaire sector</a:t>
            </a:r>
          </a:p>
          <a:p>
            <a:r>
              <a:rPr lang="nl-NL" sz="2000" dirty="0" smtClean="0"/>
              <a:t>C = Secundaire sector</a:t>
            </a:r>
          </a:p>
          <a:p>
            <a:r>
              <a:rPr lang="nl-NL" sz="2000" dirty="0" smtClean="0"/>
              <a:t>D = Tertiaire sector</a:t>
            </a:r>
          </a:p>
          <a:p>
            <a:r>
              <a:rPr lang="nl-NL" sz="2000" dirty="0" smtClean="0"/>
              <a:t>E = </a:t>
            </a:r>
            <a:r>
              <a:rPr lang="nl-NL" sz="2000" dirty="0" err="1" smtClean="0"/>
              <a:t>Kwartiaire</a:t>
            </a:r>
            <a:r>
              <a:rPr lang="nl-NL" sz="2000" dirty="0" smtClean="0"/>
              <a:t> sector</a:t>
            </a:r>
          </a:p>
          <a:p>
            <a:r>
              <a:rPr lang="nl-NL" sz="2000" dirty="0" smtClean="0"/>
              <a:t>F = Tertiaire sector</a:t>
            </a:r>
          </a:p>
          <a:p>
            <a:r>
              <a:rPr lang="nl-NL" sz="2000" dirty="0" smtClean="0"/>
              <a:t>G = Secundaire sector</a:t>
            </a:r>
          </a:p>
          <a:p>
            <a:r>
              <a:rPr lang="nl-NL" sz="2000" dirty="0" smtClean="0"/>
              <a:t>H = </a:t>
            </a:r>
            <a:r>
              <a:rPr lang="nl-NL" sz="2000" dirty="0" err="1" smtClean="0"/>
              <a:t>Kwartiaire</a:t>
            </a:r>
            <a:r>
              <a:rPr lang="nl-NL" sz="2000" dirty="0" smtClean="0"/>
              <a:t> sector</a:t>
            </a:r>
          </a:p>
          <a:p>
            <a:endParaRPr lang="nl-NL" sz="2000" dirty="0"/>
          </a:p>
        </p:txBody>
      </p:sp>
    </p:spTree>
    <p:extLst>
      <p:ext uri="{BB962C8B-B14F-4D97-AF65-F5344CB8AC3E}">
        <p14:creationId xmlns:p14="http://schemas.microsoft.com/office/powerpoint/2010/main" val="37628562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2400" dirty="0" smtClean="0"/>
              <a:t>Paragraaf 2. Samenwerken in een bedrijf</a:t>
            </a:r>
            <a:endParaRPr lang="nl-NL" sz="2400" dirty="0"/>
          </a:p>
        </p:txBody>
      </p:sp>
      <p:sp>
        <p:nvSpPr>
          <p:cNvPr id="3" name="Tijdelijke aanduiding voor inhoud 2"/>
          <p:cNvSpPr>
            <a:spLocks noGrp="1"/>
          </p:cNvSpPr>
          <p:nvPr>
            <p:ph idx="1"/>
          </p:nvPr>
        </p:nvSpPr>
        <p:spPr>
          <a:xfrm>
            <a:off x="467544" y="980728"/>
            <a:ext cx="8229600" cy="4525963"/>
          </a:xfrm>
        </p:spPr>
        <p:txBody>
          <a:bodyPr>
            <a:normAutofit fontScale="92500" lnSpcReduction="10000"/>
          </a:bodyPr>
          <a:lstStyle/>
          <a:p>
            <a:pPr marL="0" indent="0">
              <a:lnSpc>
                <a:spcPct val="90000"/>
              </a:lnSpc>
              <a:buNone/>
            </a:pPr>
            <a:r>
              <a:rPr lang="nl-NL" sz="2000" dirty="0" smtClean="0"/>
              <a:t>Als een bedrijf succes wil maken moet het ervoor zorgen dat de verschillende afdelingen in het bedrijf goed samenwerken. </a:t>
            </a:r>
          </a:p>
          <a:p>
            <a:pPr marL="0" indent="0">
              <a:lnSpc>
                <a:spcPct val="90000"/>
              </a:lnSpc>
              <a:buNone/>
            </a:pPr>
            <a:r>
              <a:rPr lang="nl-NL" sz="2000" dirty="0" smtClean="0"/>
              <a:t/>
            </a:r>
            <a:br>
              <a:rPr lang="nl-NL" sz="2000" dirty="0" smtClean="0"/>
            </a:br>
            <a:r>
              <a:rPr lang="nl-NL" sz="2000" dirty="0" smtClean="0"/>
              <a:t>In een bedrijf komen de volgende afdelingen vaak voor:</a:t>
            </a:r>
            <a:br>
              <a:rPr lang="nl-NL" sz="2000" dirty="0" smtClean="0"/>
            </a:br>
            <a:r>
              <a:rPr lang="nl-NL" sz="2000" dirty="0" smtClean="0"/>
              <a:t>1. Inkoop</a:t>
            </a:r>
            <a:br>
              <a:rPr lang="nl-NL" sz="2000" dirty="0" smtClean="0"/>
            </a:br>
            <a:r>
              <a:rPr lang="nl-NL" sz="2000" dirty="0" smtClean="0"/>
              <a:t>2. Verkoop</a:t>
            </a:r>
          </a:p>
          <a:p>
            <a:pPr marL="0" indent="0">
              <a:lnSpc>
                <a:spcPct val="90000"/>
              </a:lnSpc>
              <a:buNone/>
            </a:pPr>
            <a:r>
              <a:rPr lang="nl-NL" sz="2000" dirty="0" smtClean="0"/>
              <a:t>3. Productie</a:t>
            </a:r>
            <a:br>
              <a:rPr lang="nl-NL" sz="2000" dirty="0" smtClean="0"/>
            </a:br>
            <a:r>
              <a:rPr lang="nl-NL" sz="2000" dirty="0" smtClean="0"/>
              <a:t>4. Systeembeheer (Zorgt ervoor dat de computers goed werken)</a:t>
            </a:r>
            <a:endParaRPr lang="nl-NL" sz="2000" dirty="0"/>
          </a:p>
          <a:p>
            <a:pPr marL="0" indent="0">
              <a:lnSpc>
                <a:spcPct val="90000"/>
              </a:lnSpc>
              <a:buNone/>
            </a:pPr>
            <a:r>
              <a:rPr lang="nl-NL" sz="2000" dirty="0" smtClean="0"/>
              <a:t>5. Administratie (Zorgt voor de administratie: post, rekeningen </a:t>
            </a:r>
            <a:r>
              <a:rPr lang="nl-NL" sz="2000" dirty="0" err="1" smtClean="0"/>
              <a:t>etc</a:t>
            </a:r>
            <a:r>
              <a:rPr lang="nl-NL" sz="2000" dirty="0" smtClean="0"/>
              <a:t>)</a:t>
            </a:r>
            <a:endParaRPr lang="nl-NL" sz="2000" dirty="0"/>
          </a:p>
          <a:p>
            <a:pPr marL="0" indent="0">
              <a:lnSpc>
                <a:spcPct val="90000"/>
              </a:lnSpc>
              <a:buNone/>
            </a:pPr>
            <a:r>
              <a:rPr lang="nl-NL" sz="2000" dirty="0" smtClean="0"/>
              <a:t>6. Personeelszaken (Zorgen ervoor dat het loon wordt betaald, </a:t>
            </a:r>
            <a:r>
              <a:rPr lang="nl-NL" sz="2000" dirty="0" err="1" smtClean="0"/>
              <a:t>etc</a:t>
            </a:r>
            <a:r>
              <a:rPr lang="nl-NL" sz="2000" dirty="0" smtClean="0"/>
              <a:t>)</a:t>
            </a:r>
            <a:endParaRPr lang="nl-NL" sz="2000" dirty="0"/>
          </a:p>
          <a:p>
            <a:pPr marL="0" indent="0">
              <a:lnSpc>
                <a:spcPct val="90000"/>
              </a:lnSpc>
              <a:buNone/>
            </a:pPr>
            <a:r>
              <a:rPr lang="nl-NL" sz="2000" dirty="0" smtClean="0"/>
              <a:t>7. Directie (Houden toespraken, delen taken uit, zorgen voor opleiding </a:t>
            </a:r>
            <a:r>
              <a:rPr lang="nl-NL" sz="2000" dirty="0" err="1" smtClean="0"/>
              <a:t>etc</a:t>
            </a:r>
            <a:r>
              <a:rPr lang="nl-NL" sz="2000" dirty="0" smtClean="0"/>
              <a:t>)</a:t>
            </a:r>
          </a:p>
          <a:p>
            <a:pPr marL="0" indent="0">
              <a:lnSpc>
                <a:spcPct val="90000"/>
              </a:lnSpc>
              <a:buNone/>
            </a:pPr>
            <a:endParaRPr lang="nl-NL" sz="2000" dirty="0"/>
          </a:p>
          <a:p>
            <a:pPr marL="0" indent="0">
              <a:lnSpc>
                <a:spcPct val="110000"/>
              </a:lnSpc>
              <a:buNone/>
            </a:pPr>
            <a:r>
              <a:rPr lang="nl-NL" sz="2000" dirty="0" smtClean="0"/>
              <a:t>Wat nou als er een fout gemaakt wordt op de afdeling Inkoop!?</a:t>
            </a:r>
            <a:br>
              <a:rPr lang="nl-NL" sz="2000" dirty="0" smtClean="0"/>
            </a:br>
            <a:r>
              <a:rPr lang="nl-NL" sz="2000" dirty="0" smtClean="0"/>
              <a:t>Dit zorgt ervoor dat de afdeling verkoop veel klachten binnen krijgt. Het kan zelfs zover gaan dat ze bij de afdeling personeelszaken ervoor zorgen dat mensen worden ontslagen. De werknemers worden dan ontslagen door de directie. </a:t>
            </a:r>
          </a:p>
        </p:txBody>
      </p:sp>
      <p:sp>
        <p:nvSpPr>
          <p:cNvPr id="5" name="Tekstvak 4"/>
          <p:cNvSpPr txBox="1"/>
          <p:nvPr/>
        </p:nvSpPr>
        <p:spPr>
          <a:xfrm>
            <a:off x="628630" y="2001119"/>
            <a:ext cx="184666" cy="646331"/>
          </a:xfrm>
          <a:prstGeom prst="rect">
            <a:avLst/>
          </a:prstGeom>
          <a:noFill/>
        </p:spPr>
        <p:txBody>
          <a:bodyPr wrap="none" rtlCol="0">
            <a:spAutoFit/>
          </a:bodyPr>
          <a:lstStyle/>
          <a:p>
            <a:endParaRPr lang="nl-NL" dirty="0"/>
          </a:p>
          <a:p>
            <a:endParaRPr lang="nl-NL" dirty="0"/>
          </a:p>
        </p:txBody>
      </p:sp>
    </p:spTree>
    <p:extLst>
      <p:ext uri="{BB962C8B-B14F-4D97-AF65-F5344CB8AC3E}">
        <p14:creationId xmlns:p14="http://schemas.microsoft.com/office/powerpoint/2010/main" val="27213358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400" dirty="0" smtClean="0"/>
              <a:t>Paragraaf 2. Samenwerken in een bedrijf</a:t>
            </a:r>
            <a:endParaRPr lang="nl-NL" sz="2400" dirty="0"/>
          </a:p>
        </p:txBody>
      </p:sp>
      <p:sp>
        <p:nvSpPr>
          <p:cNvPr id="3" name="Tijdelijke aanduiding voor inhoud 2"/>
          <p:cNvSpPr>
            <a:spLocks noGrp="1"/>
          </p:cNvSpPr>
          <p:nvPr>
            <p:ph idx="1"/>
          </p:nvPr>
        </p:nvSpPr>
        <p:spPr>
          <a:xfrm>
            <a:off x="395536" y="1052736"/>
            <a:ext cx="8229600" cy="4525963"/>
          </a:xfrm>
        </p:spPr>
        <p:txBody>
          <a:bodyPr>
            <a:normAutofit fontScale="92500" lnSpcReduction="20000"/>
          </a:bodyPr>
          <a:lstStyle/>
          <a:p>
            <a:pPr marL="0" indent="0">
              <a:buNone/>
            </a:pPr>
            <a:r>
              <a:rPr lang="nl-NL" sz="2000" dirty="0" smtClean="0"/>
              <a:t>Uitvoerende </a:t>
            </a:r>
            <a:r>
              <a:rPr lang="nl-NL" sz="2000" dirty="0" err="1" smtClean="0"/>
              <a:t>vs</a:t>
            </a:r>
            <a:r>
              <a:rPr lang="nl-NL" sz="2000" dirty="0" smtClean="0"/>
              <a:t> leidinggevende functie:</a:t>
            </a:r>
          </a:p>
          <a:p>
            <a:pPr marL="0" indent="0">
              <a:buNone/>
            </a:pPr>
            <a:r>
              <a:rPr lang="nl-NL" sz="2000" dirty="0" smtClean="0"/>
              <a:t>In een bedrijf heb je mensen die het werk uitvoeren, dit is vaak het werk dat ze is opgedragen. Denk aan de medewerkers die een taak van de baas uitvoeren. De baas heeft dan een leidinggevende functie en zorgt ervoor dat het werk wordt geregeld. </a:t>
            </a:r>
          </a:p>
          <a:p>
            <a:pPr marL="0" indent="0">
              <a:buNone/>
            </a:pPr>
            <a:endParaRPr lang="nl-NL" dirty="0"/>
          </a:p>
          <a:p>
            <a:pPr marL="0" indent="0">
              <a:buNone/>
            </a:pPr>
            <a:r>
              <a:rPr lang="nl-NL" sz="2000" dirty="0" smtClean="0"/>
              <a:t>Bijscholing </a:t>
            </a:r>
            <a:r>
              <a:rPr lang="nl-NL" sz="2000" dirty="0" err="1" smtClean="0"/>
              <a:t>vs</a:t>
            </a:r>
            <a:r>
              <a:rPr lang="nl-NL" sz="2000" dirty="0" smtClean="0"/>
              <a:t> omscholing:</a:t>
            </a:r>
            <a:br>
              <a:rPr lang="nl-NL" sz="2000" dirty="0" smtClean="0"/>
            </a:br>
            <a:r>
              <a:rPr lang="nl-NL" sz="2000" dirty="0" smtClean="0"/>
              <a:t>Wanneer je in een bedrijf van de ene naar de andere afdeling wilt heb je vaak nieuwe kennis en vaardigheden nodig. Denk bijvoorbeeld aan de afdeling inkoop en afdeling systeembeheer. Je zult dan een cursus of opleiding moeten doen. Dit noem je ook wel omscholing. Het omzetten van de kennis en vaardigheden, omdat je een andere baan krijgt.  </a:t>
            </a:r>
            <a:br>
              <a:rPr lang="nl-NL" sz="2000" dirty="0" smtClean="0"/>
            </a:br>
            <a:r>
              <a:rPr lang="nl-NL" sz="2000" dirty="0" smtClean="0"/>
              <a:t/>
            </a:r>
            <a:br>
              <a:rPr lang="nl-NL" sz="2000" dirty="0" smtClean="0"/>
            </a:br>
            <a:r>
              <a:rPr lang="nl-NL" sz="2000" dirty="0" smtClean="0"/>
              <a:t>Bij elk beroep veranderd er wel eens iets. Docenten werken nu met een digitaal bord, vroeger nog met een krijtbord. Hiervoor hadden ze nieuwe kennis, maar bleven ze wel het zelfde werk doen. Dit wordt ook wel bijscholing genoemd. </a:t>
            </a:r>
          </a:p>
        </p:txBody>
      </p:sp>
    </p:spTree>
    <p:extLst>
      <p:ext uri="{BB962C8B-B14F-4D97-AF65-F5344CB8AC3E}">
        <p14:creationId xmlns:p14="http://schemas.microsoft.com/office/powerpoint/2010/main" val="474194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Rekenen &amp; procenten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2400" dirty="0" smtClean="0"/>
              <a:t>Hoeveel procent van de banen in Nederland hoort bij de primaire sector?</a:t>
            </a:r>
            <a:endParaRPr lang="nl-NL" sz="2400" dirty="0"/>
          </a:p>
        </p:txBody>
      </p:sp>
      <p:pic>
        <p:nvPicPr>
          <p:cNvPr id="4" name="Afbeelding 3" descr="539922-06-toets 1-0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44" y="2348880"/>
            <a:ext cx="4341495" cy="3260090"/>
          </a:xfrm>
          <a:prstGeom prst="rect">
            <a:avLst/>
          </a:prstGeom>
          <a:noFill/>
          <a:ln>
            <a:noFill/>
          </a:ln>
        </p:spPr>
      </p:pic>
    </p:spTree>
    <p:extLst>
      <p:ext uri="{BB962C8B-B14F-4D97-AF65-F5344CB8AC3E}">
        <p14:creationId xmlns:p14="http://schemas.microsoft.com/office/powerpoint/2010/main" val="1840182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Leren voor de toets</a:t>
            </a:r>
            <a:endParaRPr lang="nl-NL" dirty="0"/>
          </a:p>
        </p:txBody>
      </p:sp>
      <p:sp>
        <p:nvSpPr>
          <p:cNvPr id="3" name="Tijdelijke aanduiding voor inhoud 2"/>
          <p:cNvSpPr>
            <a:spLocks noGrp="1"/>
          </p:cNvSpPr>
          <p:nvPr>
            <p:ph idx="1"/>
          </p:nvPr>
        </p:nvSpPr>
        <p:spPr/>
        <p:txBody>
          <a:bodyPr>
            <a:normAutofit fontScale="85000" lnSpcReduction="20000"/>
          </a:bodyPr>
          <a:lstStyle/>
          <a:p>
            <a:pPr marL="0" indent="0">
              <a:buNone/>
            </a:pPr>
            <a:r>
              <a:rPr lang="nl-NL" sz="2000" dirty="0" smtClean="0"/>
              <a:t>Begrippen:</a:t>
            </a:r>
            <a:br>
              <a:rPr lang="nl-NL" sz="2000" dirty="0" smtClean="0"/>
            </a:br>
            <a:r>
              <a:rPr lang="nl-NL" sz="2000" dirty="0" smtClean="0"/>
              <a:t>Primaire sector, secundaire sector, tertiaire sector, </a:t>
            </a:r>
            <a:r>
              <a:rPr lang="nl-NL" sz="2000" dirty="0" err="1" smtClean="0"/>
              <a:t>kwartiaire</a:t>
            </a:r>
            <a:r>
              <a:rPr lang="nl-NL" sz="2000" dirty="0" smtClean="0"/>
              <a:t> sector, detailhandel, administratief, systeembeheer, personeelszaken, directie, uitvoerende functie, leidinggevende functie, bijscholing, omscholing.  </a:t>
            </a:r>
          </a:p>
          <a:p>
            <a:pPr marL="0" indent="0">
              <a:buNone/>
            </a:pPr>
            <a:endParaRPr lang="nl-NL" sz="2000" dirty="0"/>
          </a:p>
          <a:p>
            <a:pPr marL="0" indent="0">
              <a:buNone/>
            </a:pPr>
            <a:r>
              <a:rPr lang="nl-NL" sz="2000" dirty="0" smtClean="0"/>
              <a:t>Kennen en kunnen:</a:t>
            </a:r>
            <a:br>
              <a:rPr lang="nl-NL" sz="2000" dirty="0" smtClean="0"/>
            </a:br>
            <a:r>
              <a:rPr lang="nl-NL" sz="2000" dirty="0" smtClean="0"/>
              <a:t>1. De vier sectoren kunnen benoemen en daarbij voorbeelden geven van bedrijven en beroepen. </a:t>
            </a:r>
            <a:br>
              <a:rPr lang="nl-NL" sz="2000" dirty="0" smtClean="0"/>
            </a:br>
            <a:r>
              <a:rPr lang="nl-NL" sz="2000" dirty="0" smtClean="0"/>
              <a:t/>
            </a:r>
            <a:br>
              <a:rPr lang="nl-NL" sz="2000" dirty="0" smtClean="0"/>
            </a:br>
            <a:r>
              <a:rPr lang="nl-NL" sz="2000" dirty="0" smtClean="0"/>
              <a:t>2. Kunnen aangeven of er in een voorbeeld sprake is van omscholing of bijscholing. </a:t>
            </a:r>
            <a:br>
              <a:rPr lang="nl-NL" sz="2000" dirty="0" smtClean="0"/>
            </a:br>
            <a:r>
              <a:rPr lang="nl-NL" sz="2000" dirty="0" smtClean="0"/>
              <a:t/>
            </a:r>
            <a:br>
              <a:rPr lang="nl-NL" sz="2000" dirty="0" smtClean="0"/>
            </a:br>
            <a:r>
              <a:rPr lang="nl-NL" sz="2000" dirty="0" smtClean="0"/>
              <a:t>3. Kunnen aangeven of er in een voorbeeld sprake is van een uitvoerende functie of leidinggevende functie. </a:t>
            </a:r>
          </a:p>
          <a:p>
            <a:pPr marL="0" indent="0">
              <a:buNone/>
            </a:pPr>
            <a:endParaRPr lang="nl-NL" sz="2000" dirty="0"/>
          </a:p>
          <a:p>
            <a:pPr marL="0" indent="0">
              <a:buNone/>
            </a:pPr>
            <a:r>
              <a:rPr lang="nl-NL" sz="2000" dirty="0" smtClean="0"/>
              <a:t>4. Kunnen vertellen wat de gevolgen zijn voor de verschillende afdelingen, wanneer er een fout wordt gemaakt op een afdeling. </a:t>
            </a:r>
          </a:p>
          <a:p>
            <a:pPr marL="0" indent="0">
              <a:buNone/>
            </a:pPr>
            <a:endParaRPr lang="nl-NL" sz="2000" dirty="0"/>
          </a:p>
          <a:p>
            <a:pPr marL="0" indent="0">
              <a:buNone/>
            </a:pPr>
            <a:r>
              <a:rPr lang="nl-NL" sz="2000" dirty="0" smtClean="0"/>
              <a:t>5. Met procenten kunnen rekenen. </a:t>
            </a:r>
            <a:endParaRPr lang="nl-NL" sz="2000" dirty="0"/>
          </a:p>
        </p:txBody>
      </p:sp>
    </p:spTree>
    <p:extLst>
      <p:ext uri="{BB962C8B-B14F-4D97-AF65-F5344CB8AC3E}">
        <p14:creationId xmlns:p14="http://schemas.microsoft.com/office/powerpoint/2010/main" val="3651688649"/>
      </p:ext>
    </p:extLst>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557</TotalTime>
  <Words>251</Words>
  <Application>Microsoft Macintosh PowerPoint</Application>
  <PresentationFormat>Diavoorstelling (4:3)</PresentationFormat>
  <Paragraphs>71</Paragraphs>
  <Slides>7</Slides>
  <Notes>3</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Office-thema</vt:lpstr>
      <vt:lpstr>Paragraaf 1. Studie en beroep</vt:lpstr>
      <vt:lpstr>Paragraaf 1. Studie en beroep </vt:lpstr>
      <vt:lpstr>Paragraaf 1. Studie en beroep</vt:lpstr>
      <vt:lpstr>Paragraaf 2. Samenwerken in een bedrijf</vt:lpstr>
      <vt:lpstr>Paragraaf 2. Samenwerken in een bedrijf</vt:lpstr>
      <vt:lpstr>Rekenen &amp; procenten</vt:lpstr>
      <vt:lpstr>Leren voor de toets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 hou van Holland</dc:title>
  <dc:creator>Yldau</dc:creator>
  <cp:lastModifiedBy>default</cp:lastModifiedBy>
  <cp:revision>40</cp:revision>
  <dcterms:created xsi:type="dcterms:W3CDTF">2015-12-14T16:21:56Z</dcterms:created>
  <dcterms:modified xsi:type="dcterms:W3CDTF">2016-04-09T11:49:26Z</dcterms:modified>
</cp:coreProperties>
</file>