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59" r:id="rId2"/>
    <p:sldId id="260" r:id="rId3"/>
    <p:sldId id="261" r:id="rId4"/>
    <p:sldId id="262" r:id="rId5"/>
    <p:sldId id="263" r:id="rId6"/>
    <p:sldId id="264" r:id="rId7"/>
    <p:sldId id="266" r:id="rId8"/>
    <p:sldId id="267" r:id="rId9"/>
    <p:sldId id="265" r:id="rId10"/>
  </p:sldIdLst>
  <p:sldSz cx="9144000" cy="6858000" type="screen4x3"/>
  <p:notesSz cx="6858000" cy="9144000"/>
  <p:defaultTextStyle>
    <a:defPPr>
      <a:defRPr lang="nl-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63" d="100"/>
          <a:sy n="63" d="100"/>
        </p:scale>
        <p:origin x="-2408" y="-6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notesMaster" Target="notesMasters/notesMaster1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77518E-F6FF-5047-8191-1ABE28657AF5}" type="datetimeFigureOut">
              <a:rPr lang="nl-NL" smtClean="0"/>
              <a:t>18-05-16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2E9683-B10D-A74F-A180-7931996019F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184906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A1A15-ED51-024E-A2AA-31A200B73C84}" type="datetimeFigureOut">
              <a:rPr lang="nl-NL" smtClean="0"/>
              <a:t>18-05-16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42EF2-8FF4-274D-A610-EE7B9DD9791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174998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A1A15-ED51-024E-A2AA-31A200B73C84}" type="datetimeFigureOut">
              <a:rPr lang="nl-NL" smtClean="0"/>
              <a:t>18-05-16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42EF2-8FF4-274D-A610-EE7B9DD9791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719920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A1A15-ED51-024E-A2AA-31A200B73C84}" type="datetimeFigureOut">
              <a:rPr lang="nl-NL" smtClean="0"/>
              <a:t>18-05-16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42EF2-8FF4-274D-A610-EE7B9DD9791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649800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A1A15-ED51-024E-A2AA-31A200B73C84}" type="datetimeFigureOut">
              <a:rPr lang="nl-NL" smtClean="0"/>
              <a:t>18-05-16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42EF2-8FF4-274D-A610-EE7B9DD9791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38290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A1A15-ED51-024E-A2AA-31A200B73C84}" type="datetimeFigureOut">
              <a:rPr lang="nl-NL" smtClean="0"/>
              <a:t>18-05-16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42EF2-8FF4-274D-A610-EE7B9DD9791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312023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A1A15-ED51-024E-A2AA-31A200B73C84}" type="datetimeFigureOut">
              <a:rPr lang="nl-NL" smtClean="0"/>
              <a:t>18-05-16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42EF2-8FF4-274D-A610-EE7B9DD9791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107148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A1A15-ED51-024E-A2AA-31A200B73C84}" type="datetimeFigureOut">
              <a:rPr lang="nl-NL" smtClean="0"/>
              <a:t>18-05-16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42EF2-8FF4-274D-A610-EE7B9DD9791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497203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A1A15-ED51-024E-A2AA-31A200B73C84}" type="datetimeFigureOut">
              <a:rPr lang="nl-NL" smtClean="0"/>
              <a:t>18-05-16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42EF2-8FF4-274D-A610-EE7B9DD9791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576160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A1A15-ED51-024E-A2AA-31A200B73C84}" type="datetimeFigureOut">
              <a:rPr lang="nl-NL" smtClean="0"/>
              <a:t>18-05-16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42EF2-8FF4-274D-A610-EE7B9DD9791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38793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A1A15-ED51-024E-A2AA-31A200B73C84}" type="datetimeFigureOut">
              <a:rPr lang="nl-NL" smtClean="0"/>
              <a:t>18-05-16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42EF2-8FF4-274D-A610-EE7B9DD9791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599978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A1A15-ED51-024E-A2AA-31A200B73C84}" type="datetimeFigureOut">
              <a:rPr lang="nl-NL" smtClean="0"/>
              <a:t>18-05-16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42EF2-8FF4-274D-A610-EE7B9DD9791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17301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4A1A15-ED51-024E-A2AA-31A200B73C84}" type="datetimeFigureOut">
              <a:rPr lang="nl-NL" smtClean="0"/>
              <a:t>18-05-16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342EF2-8FF4-274D-A610-EE7B9DD9791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610199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Lesplanning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 smtClean="0"/>
              <a:t>Herhalen BBP</a:t>
            </a:r>
            <a:br>
              <a:rPr lang="nl-NL" dirty="0" smtClean="0"/>
            </a:br>
            <a:r>
              <a:rPr lang="nl-NL" dirty="0" smtClean="0"/>
              <a:t>BBP en indexcijfers</a:t>
            </a:r>
            <a:br>
              <a:rPr lang="nl-NL" dirty="0" smtClean="0"/>
            </a:br>
            <a:r>
              <a:rPr lang="nl-NL" dirty="0" smtClean="0"/>
              <a:t>Zelfstandig </a:t>
            </a:r>
            <a:r>
              <a:rPr lang="nl-NL" dirty="0" smtClean="0"/>
              <a:t>werken</a:t>
            </a:r>
            <a:br>
              <a:rPr lang="nl-NL" dirty="0" smtClean="0"/>
            </a:br>
            <a:r>
              <a:rPr lang="nl-NL" dirty="0" smtClean="0"/>
              <a:t/>
            </a:r>
            <a:br>
              <a:rPr lang="nl-NL" dirty="0" smtClean="0"/>
            </a:br>
            <a:r>
              <a:rPr lang="nl-NL" dirty="0" smtClean="0"/>
              <a:t>Doel van de </a:t>
            </a:r>
            <a:r>
              <a:rPr lang="nl-NL" dirty="0" smtClean="0"/>
              <a:t>les: Wat is het BBP en hoe reken je met indexcijfers.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924184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Wat is ook alweer </a:t>
            </a:r>
            <a:r>
              <a:rPr lang="nl-NL" dirty="0" smtClean="0"/>
              <a:t>economische groei</a:t>
            </a:r>
            <a:r>
              <a:rPr lang="nl-NL" dirty="0" smtClean="0"/>
              <a:t>?</a:t>
            </a:r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5026" y="1708939"/>
            <a:ext cx="5350471" cy="3471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5716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Economische groei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l-NL" sz="2800" dirty="0" smtClean="0"/>
              <a:t>Hoe meet je groei: BBP (Bruto binnenlands product)</a:t>
            </a:r>
            <a:br>
              <a:rPr lang="nl-NL" sz="2800" dirty="0" smtClean="0"/>
            </a:br>
            <a:r>
              <a:rPr lang="nl-NL" sz="2800" dirty="0" smtClean="0"/>
              <a:t/>
            </a:r>
            <a:br>
              <a:rPr lang="nl-NL" sz="2800" dirty="0" smtClean="0"/>
            </a:br>
            <a:r>
              <a:rPr lang="nl-NL" sz="2800" dirty="0" smtClean="0"/>
              <a:t>Hoe bereken je het BBP:</a:t>
            </a:r>
            <a:br>
              <a:rPr lang="nl-NL" sz="2800" dirty="0" smtClean="0"/>
            </a:br>
            <a:r>
              <a:rPr lang="nl-NL" sz="2800" dirty="0" smtClean="0"/>
              <a:t>1. Toegevoegde waarde van de bedrijven optellen + salarissen van de niet commerciële bedrijven. </a:t>
            </a:r>
          </a:p>
          <a:p>
            <a:pPr marL="0" indent="0">
              <a:buNone/>
            </a:pPr>
            <a:endParaRPr lang="nl-NL" sz="2800" dirty="0"/>
          </a:p>
          <a:p>
            <a:pPr marL="0" indent="0">
              <a:buNone/>
            </a:pPr>
            <a:r>
              <a:rPr lang="nl-NL" sz="2800" dirty="0" smtClean="0"/>
              <a:t>2. De bestedingen in een land bij elkaar optellen</a:t>
            </a:r>
            <a:endParaRPr lang="nl-NL" sz="2800" dirty="0"/>
          </a:p>
        </p:txBody>
      </p:sp>
    </p:spTree>
    <p:extLst>
      <p:ext uri="{BB962C8B-B14F-4D97-AF65-F5344CB8AC3E}">
        <p14:creationId xmlns:p14="http://schemas.microsoft.com/office/powerpoint/2010/main" val="36331143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Bereken het BBP / productie</a:t>
            </a:r>
            <a:endParaRPr lang="nl-NL" dirty="0"/>
          </a:p>
        </p:txBody>
      </p:sp>
      <p:sp>
        <p:nvSpPr>
          <p:cNvPr id="7" name="Tekstvak 6"/>
          <p:cNvSpPr txBox="1"/>
          <p:nvPr/>
        </p:nvSpPr>
        <p:spPr>
          <a:xfrm>
            <a:off x="457200" y="1591632"/>
            <a:ext cx="837183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/>
              <a:t>1. Toegevoegde waarde van de bedrijven optellen + salarissen van de niet commerciële bedrijven. </a:t>
            </a:r>
          </a:p>
          <a:p>
            <a:endParaRPr lang="nl-NL" dirty="0"/>
          </a:p>
        </p:txBody>
      </p:sp>
      <p:sp>
        <p:nvSpPr>
          <p:cNvPr id="8" name="Tekstvak 7"/>
          <p:cNvSpPr txBox="1"/>
          <p:nvPr/>
        </p:nvSpPr>
        <p:spPr>
          <a:xfrm>
            <a:off x="1088512" y="2842378"/>
            <a:ext cx="7206921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b="1" dirty="0" smtClean="0"/>
              <a:t>Formule:</a:t>
            </a:r>
            <a:endParaRPr lang="nl-NL" sz="2800" b="1" dirty="0"/>
          </a:p>
          <a:p>
            <a:r>
              <a:rPr lang="nl-NL" sz="2800" b="1" dirty="0" smtClean="0"/>
              <a:t>Toegevoegde waarde = Omzet – Inkoopwaarde</a:t>
            </a:r>
          </a:p>
          <a:p>
            <a:endParaRPr lang="nl-NL" sz="2800" b="1" dirty="0"/>
          </a:p>
          <a:p>
            <a:r>
              <a:rPr lang="nl-NL" sz="2800" b="1" dirty="0"/>
              <a:t>Oefenopgave 3, </a:t>
            </a:r>
            <a:r>
              <a:rPr lang="nl-NL" sz="2800" b="1" dirty="0" err="1"/>
              <a:t>blz</a:t>
            </a:r>
            <a:r>
              <a:rPr lang="nl-NL" sz="2800" b="1" dirty="0"/>
              <a:t> 8.</a:t>
            </a:r>
          </a:p>
          <a:p>
            <a:endParaRPr lang="nl-NL" sz="2800" b="1" dirty="0"/>
          </a:p>
        </p:txBody>
      </p:sp>
    </p:spTree>
    <p:extLst>
      <p:ext uri="{BB962C8B-B14F-4D97-AF65-F5344CB8AC3E}">
        <p14:creationId xmlns:p14="http://schemas.microsoft.com/office/powerpoint/2010/main" val="42409520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Bereken het BBP / de bestedingen</a:t>
            </a:r>
            <a:endParaRPr lang="nl-NL" dirty="0"/>
          </a:p>
        </p:txBody>
      </p:sp>
      <p:sp>
        <p:nvSpPr>
          <p:cNvPr id="4" name="Tekstvak 3"/>
          <p:cNvSpPr txBox="1"/>
          <p:nvPr/>
        </p:nvSpPr>
        <p:spPr>
          <a:xfrm>
            <a:off x="967565" y="1814020"/>
            <a:ext cx="713579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 smtClean="0"/>
              <a:t>Je kan ook de bestedingen in een land bij elkaar optellen:</a:t>
            </a:r>
            <a:br>
              <a:rPr lang="nl-NL" sz="2400" dirty="0" smtClean="0"/>
            </a:br>
            <a:r>
              <a:rPr lang="nl-NL" sz="2400" dirty="0" smtClean="0"/>
              <a:t/>
            </a:r>
            <a:br>
              <a:rPr lang="nl-NL" sz="2400" dirty="0" smtClean="0"/>
            </a:br>
            <a:r>
              <a:rPr lang="nl-NL" sz="2400" dirty="0" smtClean="0"/>
              <a:t>1. Consumentenbestedingen       : 200 miljard      </a:t>
            </a:r>
            <a:endParaRPr lang="nl-NL" sz="2400" dirty="0"/>
          </a:p>
          <a:p>
            <a:r>
              <a:rPr lang="nl-NL" sz="2400" dirty="0" smtClean="0"/>
              <a:t>2. </a:t>
            </a:r>
            <a:r>
              <a:rPr lang="nl-NL" sz="2400" dirty="0" err="1" smtClean="0"/>
              <a:t>Overheidbestedingen</a:t>
            </a:r>
            <a:r>
              <a:rPr lang="nl-NL" sz="2400" dirty="0" smtClean="0"/>
              <a:t>                :   25 miljard</a:t>
            </a:r>
            <a:endParaRPr lang="nl-NL" sz="2400" dirty="0"/>
          </a:p>
          <a:p>
            <a:r>
              <a:rPr lang="nl-NL" sz="2400" dirty="0" smtClean="0"/>
              <a:t>3. Investeringen (bedrijven)         : 75 miljard</a:t>
            </a:r>
            <a:endParaRPr lang="nl-NL" sz="2400" dirty="0"/>
          </a:p>
          <a:p>
            <a:r>
              <a:rPr lang="nl-NL" sz="2400" dirty="0" smtClean="0"/>
              <a:t>4. Export – Import                          : 300 miljard</a:t>
            </a:r>
            <a:br>
              <a:rPr lang="nl-NL" sz="2400" dirty="0" smtClean="0"/>
            </a:br>
            <a:r>
              <a:rPr lang="nl-NL" sz="2400" dirty="0" smtClean="0"/>
              <a:t/>
            </a:r>
            <a:br>
              <a:rPr lang="nl-NL" sz="2400" dirty="0" smtClean="0"/>
            </a:br>
            <a:r>
              <a:rPr lang="nl-NL" sz="2400" dirty="0" smtClean="0"/>
              <a:t>Totale BBP =                                    : 600 miljard</a:t>
            </a:r>
            <a:endParaRPr lang="nl-NL" sz="2400" dirty="0"/>
          </a:p>
        </p:txBody>
      </p:sp>
    </p:spTree>
    <p:extLst>
      <p:ext uri="{BB962C8B-B14F-4D97-AF65-F5344CB8AC3E}">
        <p14:creationId xmlns:p14="http://schemas.microsoft.com/office/powerpoint/2010/main" val="17640382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Het BBP per hoofd</a:t>
            </a:r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2137" y="1417638"/>
            <a:ext cx="6211252" cy="4969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32846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Indexcijfers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1890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2400" dirty="0" smtClean="0"/>
              <a:t>Waarom?</a:t>
            </a:r>
            <a:br>
              <a:rPr lang="nl-NL" sz="2400" dirty="0" smtClean="0"/>
            </a:br>
            <a:r>
              <a:rPr lang="nl-NL" sz="2400" dirty="0" smtClean="0"/>
              <a:t>Ontwikkeling kunnen vergelijken</a:t>
            </a:r>
            <a:br>
              <a:rPr lang="nl-NL" sz="2400" dirty="0" smtClean="0"/>
            </a:br>
            <a:r>
              <a:rPr lang="nl-NL" sz="2400" dirty="0" smtClean="0"/>
              <a:t/>
            </a:r>
            <a:br>
              <a:rPr lang="nl-NL" sz="2400" dirty="0" smtClean="0"/>
            </a:br>
            <a:r>
              <a:rPr lang="nl-NL" sz="2400" dirty="0" smtClean="0"/>
              <a:t>Hoe?</a:t>
            </a:r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3174820"/>
            <a:ext cx="6401192" cy="1511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52499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Oefenopgave indexcijfer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nl-NL" dirty="0" smtClean="0"/>
              <a:t>Maak oefen opgave 7C</a:t>
            </a:r>
          </a:p>
          <a:p>
            <a:pPr marL="514350" indent="-514350">
              <a:buAutoNum type="arabicPeriod"/>
            </a:pPr>
            <a:r>
              <a:rPr lang="nl-NL" dirty="0" smtClean="0"/>
              <a:t>Gebruik de formule van indexcijfer </a:t>
            </a:r>
          </a:p>
          <a:p>
            <a:pPr marL="0" indent="0">
              <a:buNone/>
            </a:pPr>
            <a:r>
              <a:rPr lang="nl-NL" dirty="0"/>
              <a:t/>
            </a:r>
            <a:br>
              <a:rPr lang="nl-NL" dirty="0"/>
            </a:br>
            <a:r>
              <a:rPr lang="nl-NL" dirty="0" smtClean="0"/>
              <a:t>(Tips) Je hebt nodig:</a:t>
            </a:r>
            <a:br>
              <a:rPr lang="nl-NL" dirty="0" smtClean="0"/>
            </a:br>
            <a:r>
              <a:rPr lang="nl-NL" dirty="0" smtClean="0"/>
              <a:t>-  Indexcijfer productie </a:t>
            </a:r>
          </a:p>
          <a:p>
            <a:pPr>
              <a:buFontTx/>
              <a:buChar char="-"/>
            </a:pPr>
            <a:r>
              <a:rPr lang="nl-NL" dirty="0" smtClean="0"/>
              <a:t>Indexcijfer bevolking</a:t>
            </a:r>
          </a:p>
          <a:p>
            <a:pPr>
              <a:buFontTx/>
              <a:buChar char="-"/>
            </a:pPr>
            <a:r>
              <a:rPr lang="nl-NL" dirty="0" smtClean="0"/>
              <a:t>BBP per hoofd = productie / bevolking</a:t>
            </a:r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076013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Huiswerk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 smtClean="0"/>
              <a:t/>
            </a:r>
            <a:br>
              <a:rPr lang="nl-NL" dirty="0" smtClean="0"/>
            </a:br>
            <a:r>
              <a:rPr lang="nl-NL" dirty="0" smtClean="0"/>
              <a:t>Woensdag </a:t>
            </a:r>
            <a:r>
              <a:rPr lang="nl-NL" dirty="0" smtClean="0"/>
              <a:t>25</a:t>
            </a:r>
            <a:r>
              <a:rPr lang="nl-NL" dirty="0" smtClean="0"/>
              <a:t> </a:t>
            </a:r>
            <a:r>
              <a:rPr lang="nl-NL" dirty="0" smtClean="0"/>
              <a:t>maart:</a:t>
            </a:r>
            <a:br>
              <a:rPr lang="nl-NL" dirty="0" smtClean="0"/>
            </a:br>
            <a:r>
              <a:rPr lang="nl-NL" dirty="0" smtClean="0"/>
              <a:t>1. Opgaven </a:t>
            </a:r>
            <a:r>
              <a:rPr lang="nl-NL" dirty="0" smtClean="0"/>
              <a:t>Hoofdstuk 1 t/m Hoofdstuk 2.</a:t>
            </a:r>
            <a:br>
              <a:rPr lang="nl-NL" dirty="0" smtClean="0"/>
            </a:br>
            <a:r>
              <a:rPr lang="nl-NL" dirty="0" smtClean="0"/>
              <a:t>2. K</a:t>
            </a:r>
            <a:r>
              <a:rPr lang="nl-NL" dirty="0" smtClean="0"/>
              <a:t>unnen uitleggen wat de vijf kanttekeningen van het BBP zijn. </a:t>
            </a:r>
            <a:r>
              <a:rPr lang="nl-NL" dirty="0" smtClean="0"/>
              <a:t/>
            </a:r>
            <a:br>
              <a:rPr lang="nl-NL" dirty="0" smtClean="0"/>
            </a:b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252960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</TotalTime>
  <Words>95</Words>
  <Application>Microsoft Macintosh PowerPoint</Application>
  <PresentationFormat>Diavoorstelling (4:3)</PresentationFormat>
  <Paragraphs>29</Paragraphs>
  <Slides>9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9</vt:i4>
      </vt:variant>
    </vt:vector>
  </HeadingPairs>
  <TitlesOfParts>
    <vt:vector size="10" baseType="lpstr">
      <vt:lpstr>Office-thema</vt:lpstr>
      <vt:lpstr>Lesplanning</vt:lpstr>
      <vt:lpstr>Wat is ook alweer economische groei?</vt:lpstr>
      <vt:lpstr>Economische groei</vt:lpstr>
      <vt:lpstr>Bereken het BBP / productie</vt:lpstr>
      <vt:lpstr>Bereken het BBP / de bestedingen</vt:lpstr>
      <vt:lpstr>Het BBP per hoofd</vt:lpstr>
      <vt:lpstr>Indexcijfers</vt:lpstr>
      <vt:lpstr>Oefenopgave indexcijfer</vt:lpstr>
      <vt:lpstr>Huiswerk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Prijselasticiteit</dc:title>
  <dc:creator>default</dc:creator>
  <cp:lastModifiedBy>default</cp:lastModifiedBy>
  <cp:revision>18</cp:revision>
  <dcterms:created xsi:type="dcterms:W3CDTF">2016-03-09T08:17:34Z</dcterms:created>
  <dcterms:modified xsi:type="dcterms:W3CDTF">2016-05-18T07:15:07Z</dcterms:modified>
</cp:coreProperties>
</file>