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2408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7518E-F6FF-5047-8191-1ABE28657AF5}" type="datetimeFigureOut">
              <a:rPr lang="nl-NL" smtClean="0"/>
              <a:t>18-05-16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E9683-B10D-A74F-A180-793199601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49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1A15-ED51-024E-A2AA-31A200B73C84}" type="datetimeFigureOut">
              <a:rPr lang="nl-NL" smtClean="0"/>
              <a:t>18-05-16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2EF2-8FF4-274D-A610-EE7B9DD97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49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1A15-ED51-024E-A2AA-31A200B73C84}" type="datetimeFigureOut">
              <a:rPr lang="nl-NL" smtClean="0"/>
              <a:t>18-05-16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2EF2-8FF4-274D-A610-EE7B9DD97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99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1A15-ED51-024E-A2AA-31A200B73C84}" type="datetimeFigureOut">
              <a:rPr lang="nl-NL" smtClean="0"/>
              <a:t>18-05-16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2EF2-8FF4-274D-A610-EE7B9DD97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98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1A15-ED51-024E-A2AA-31A200B73C84}" type="datetimeFigureOut">
              <a:rPr lang="nl-NL" smtClean="0"/>
              <a:t>18-05-16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2EF2-8FF4-274D-A610-EE7B9DD97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82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1A15-ED51-024E-A2AA-31A200B73C84}" type="datetimeFigureOut">
              <a:rPr lang="nl-NL" smtClean="0"/>
              <a:t>18-05-16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2EF2-8FF4-274D-A610-EE7B9DD97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20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1A15-ED51-024E-A2AA-31A200B73C84}" type="datetimeFigureOut">
              <a:rPr lang="nl-NL" smtClean="0"/>
              <a:t>18-05-16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2EF2-8FF4-274D-A610-EE7B9DD97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71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1A15-ED51-024E-A2AA-31A200B73C84}" type="datetimeFigureOut">
              <a:rPr lang="nl-NL" smtClean="0"/>
              <a:t>18-05-16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2EF2-8FF4-274D-A610-EE7B9DD97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72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1A15-ED51-024E-A2AA-31A200B73C84}" type="datetimeFigureOut">
              <a:rPr lang="nl-NL" smtClean="0"/>
              <a:t>18-05-16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2EF2-8FF4-274D-A610-EE7B9DD97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61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1A15-ED51-024E-A2AA-31A200B73C84}" type="datetimeFigureOut">
              <a:rPr lang="nl-NL" smtClean="0"/>
              <a:t>18-05-16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2EF2-8FF4-274D-A610-EE7B9DD97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79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1A15-ED51-024E-A2AA-31A200B73C84}" type="datetimeFigureOut">
              <a:rPr lang="nl-NL" smtClean="0"/>
              <a:t>18-05-16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2EF2-8FF4-274D-A610-EE7B9DD97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99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1A15-ED51-024E-A2AA-31A200B73C84}" type="datetimeFigureOut">
              <a:rPr lang="nl-NL" smtClean="0"/>
              <a:t>18-05-16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2EF2-8FF4-274D-A610-EE7B9DD97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3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A1A15-ED51-024E-A2AA-31A200B73C84}" type="datetimeFigureOut">
              <a:rPr lang="nl-NL" smtClean="0"/>
              <a:t>18-05-16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42EF2-8FF4-274D-A610-EE7B9DD97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0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Herhalen BBP</a:t>
            </a:r>
            <a:br>
              <a:rPr lang="nl-NL" dirty="0" smtClean="0"/>
            </a:br>
            <a:r>
              <a:rPr lang="nl-NL" dirty="0" smtClean="0"/>
              <a:t>BBP en indexcijfers</a:t>
            </a:r>
            <a:br>
              <a:rPr lang="nl-NL" dirty="0" smtClean="0"/>
            </a:br>
            <a:r>
              <a:rPr lang="nl-NL" dirty="0" smtClean="0"/>
              <a:t>Zelfstandig </a:t>
            </a:r>
            <a:r>
              <a:rPr lang="nl-NL" dirty="0" smtClean="0"/>
              <a:t>werken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Doel van de </a:t>
            </a:r>
            <a:r>
              <a:rPr lang="nl-NL" dirty="0" smtClean="0"/>
              <a:t>les: Wat is het BBP en hoe reken je met indexcijfers.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241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is ook alweer </a:t>
            </a:r>
            <a:r>
              <a:rPr lang="nl-NL" dirty="0" smtClean="0"/>
              <a:t>economische groei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026" y="1708939"/>
            <a:ext cx="5350471" cy="347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7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Economische groei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Hoe meet je groei: BBP (Bruto binnenlands product)</a:t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Hoe bereken je het BBP:</a:t>
            </a:r>
            <a:br>
              <a:rPr lang="nl-NL" sz="2800" dirty="0" smtClean="0"/>
            </a:br>
            <a:r>
              <a:rPr lang="nl-NL" sz="2800" dirty="0" smtClean="0"/>
              <a:t>1. Toegevoegde waarde van de bedrijven optellen + salarissen van de niet commerciële bedrijven.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2. De bestedingen in een land bij elkaar optellen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3311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Bereken het BBP / productie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57200" y="1591632"/>
            <a:ext cx="8371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1. Toegevoegde waarde van de bedrijven optellen + salarissen van de niet commerciële bedrijven. 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088512" y="2842378"/>
            <a:ext cx="72069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Formule:</a:t>
            </a:r>
            <a:endParaRPr lang="nl-NL" sz="2800" b="1" dirty="0"/>
          </a:p>
          <a:p>
            <a:r>
              <a:rPr lang="nl-NL" sz="2800" b="1" dirty="0" smtClean="0"/>
              <a:t>Toegevoegde waarde = Omzet – Inkoopwaarde</a:t>
            </a:r>
          </a:p>
          <a:p>
            <a:endParaRPr lang="nl-NL" sz="2800" b="1" dirty="0"/>
          </a:p>
          <a:p>
            <a:r>
              <a:rPr lang="nl-NL" sz="2800" b="1" dirty="0"/>
              <a:t>Oefenopgave 3, </a:t>
            </a:r>
            <a:r>
              <a:rPr lang="nl-NL" sz="2800" b="1" dirty="0" err="1"/>
              <a:t>blz</a:t>
            </a:r>
            <a:r>
              <a:rPr lang="nl-NL" sz="2800" b="1" dirty="0"/>
              <a:t> 8.</a:t>
            </a:r>
          </a:p>
          <a:p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424095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Bereken het BBP / de bestedingen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67565" y="1814020"/>
            <a:ext cx="71357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Je kan ook de bestedingen in een land bij elkaar optellen:</a:t>
            </a:r>
            <a:br>
              <a:rPr lang="nl-NL" sz="24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1. Consumentenbestedingen       : 200 miljard      </a:t>
            </a:r>
            <a:endParaRPr lang="nl-NL" sz="2400" dirty="0"/>
          </a:p>
          <a:p>
            <a:r>
              <a:rPr lang="nl-NL" sz="2400" dirty="0" smtClean="0"/>
              <a:t>2. </a:t>
            </a:r>
            <a:r>
              <a:rPr lang="nl-NL" sz="2400" dirty="0" err="1" smtClean="0"/>
              <a:t>Overheidbestedingen</a:t>
            </a:r>
            <a:r>
              <a:rPr lang="nl-NL" sz="2400" dirty="0" smtClean="0"/>
              <a:t>                :   25 miljard</a:t>
            </a:r>
            <a:endParaRPr lang="nl-NL" sz="2400" dirty="0"/>
          </a:p>
          <a:p>
            <a:r>
              <a:rPr lang="nl-NL" sz="2400" dirty="0" smtClean="0"/>
              <a:t>3. Investeringen (bedrijven)         : 75 miljard</a:t>
            </a:r>
            <a:endParaRPr lang="nl-NL" sz="2400" dirty="0"/>
          </a:p>
          <a:p>
            <a:r>
              <a:rPr lang="nl-NL" sz="2400" dirty="0" smtClean="0"/>
              <a:t>4. Export – Import                          : 300 miljard</a:t>
            </a:r>
            <a:br>
              <a:rPr lang="nl-NL" sz="24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Totale BBP =                                    : 600 miljard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6403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BBP per hoofd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137" y="1417638"/>
            <a:ext cx="6211252" cy="49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8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Indexcijfers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9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Waarom?</a:t>
            </a:r>
            <a:br>
              <a:rPr lang="nl-NL" sz="2400" dirty="0" smtClean="0"/>
            </a:br>
            <a:r>
              <a:rPr lang="nl-NL" sz="2400" dirty="0" smtClean="0"/>
              <a:t>Ontwikkeling kunnen vergelijken</a:t>
            </a:r>
            <a:br>
              <a:rPr lang="nl-NL" sz="24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Hoe?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74820"/>
            <a:ext cx="6401192" cy="15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4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Oefenopgave indexcijfer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smtClean="0"/>
              <a:t>Maak oefen opgave 7C</a:t>
            </a:r>
          </a:p>
          <a:p>
            <a:pPr marL="514350" indent="-514350">
              <a:buAutoNum type="arabicPeriod"/>
            </a:pPr>
            <a:r>
              <a:rPr lang="nl-NL" dirty="0" smtClean="0"/>
              <a:t>Gebruik de formule van indexcijfer </a:t>
            </a: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(Tips) Je hebt nodig:</a:t>
            </a:r>
            <a:br>
              <a:rPr lang="nl-NL" dirty="0" smtClean="0"/>
            </a:br>
            <a:r>
              <a:rPr lang="nl-NL" dirty="0" smtClean="0"/>
              <a:t>-  Indexcijfer productie </a:t>
            </a:r>
          </a:p>
          <a:p>
            <a:pPr>
              <a:buFontTx/>
              <a:buChar char="-"/>
            </a:pPr>
            <a:r>
              <a:rPr lang="nl-NL" dirty="0" smtClean="0"/>
              <a:t>Indexcijfer bevolking</a:t>
            </a:r>
          </a:p>
          <a:p>
            <a:pPr>
              <a:buFontTx/>
              <a:buChar char="-"/>
            </a:pPr>
            <a:r>
              <a:rPr lang="nl-NL" dirty="0" smtClean="0"/>
              <a:t>BBP per hoofd = productie / bevolking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760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Woensdag </a:t>
            </a:r>
            <a:r>
              <a:rPr lang="nl-NL" dirty="0" smtClean="0"/>
              <a:t>25</a:t>
            </a:r>
            <a:r>
              <a:rPr lang="nl-NL" dirty="0" smtClean="0"/>
              <a:t> </a:t>
            </a:r>
            <a:r>
              <a:rPr lang="nl-NL" dirty="0" smtClean="0"/>
              <a:t>maart:</a:t>
            </a:r>
            <a:br>
              <a:rPr lang="nl-NL" dirty="0" smtClean="0"/>
            </a:br>
            <a:r>
              <a:rPr lang="nl-NL" dirty="0" smtClean="0"/>
              <a:t>1. Opgaven </a:t>
            </a:r>
            <a:r>
              <a:rPr lang="nl-NL" dirty="0" smtClean="0"/>
              <a:t>Hoofdstuk 1 t/m Hoofdstuk 2.</a:t>
            </a:r>
            <a:br>
              <a:rPr lang="nl-NL" dirty="0" smtClean="0"/>
            </a:br>
            <a:r>
              <a:rPr lang="nl-NL" dirty="0" smtClean="0"/>
              <a:t>2. K</a:t>
            </a:r>
            <a:r>
              <a:rPr lang="nl-NL" dirty="0" smtClean="0"/>
              <a:t>unnen uitleggen wat de vijf kanttekeningen van het BBP zijn.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29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95</Words>
  <Application>Microsoft Macintosh PowerPoint</Application>
  <PresentationFormat>Diavoorstelling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Lesplanning</vt:lpstr>
      <vt:lpstr>Wat is ook alweer economische groei?</vt:lpstr>
      <vt:lpstr>Economische groei</vt:lpstr>
      <vt:lpstr>Bereken het BBP / productie</vt:lpstr>
      <vt:lpstr>Bereken het BBP / de bestedingen</vt:lpstr>
      <vt:lpstr>Het BBP per hoofd</vt:lpstr>
      <vt:lpstr>Indexcijfers</vt:lpstr>
      <vt:lpstr>Oefenopgave indexcijfer</vt:lpstr>
      <vt:lpstr>Huiswerk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Prijselasticiteit</dc:title>
  <dc:creator>default</dc:creator>
  <cp:lastModifiedBy>default</cp:lastModifiedBy>
  <cp:revision>18</cp:revision>
  <dcterms:created xsi:type="dcterms:W3CDTF">2016-03-09T08:17:34Z</dcterms:created>
  <dcterms:modified xsi:type="dcterms:W3CDTF">2016-05-18T07:15:07Z</dcterms:modified>
</cp:coreProperties>
</file>